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82" r:id="rId2"/>
    <p:sldId id="258" r:id="rId3"/>
    <p:sldId id="260" r:id="rId4"/>
    <p:sldId id="256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83" r:id="rId21"/>
    <p:sldId id="276" r:id="rId22"/>
    <p:sldId id="277" r:id="rId23"/>
    <p:sldId id="280" r:id="rId24"/>
    <p:sldId id="278" r:id="rId25"/>
    <p:sldId id="281" r:id="rId26"/>
    <p:sldId id="279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83" autoAdjust="0"/>
    <p:restoredTop sz="94662" autoAdjust="0"/>
  </p:normalViewPr>
  <p:slideViewPr>
    <p:cSldViewPr>
      <p:cViewPr varScale="1">
        <p:scale>
          <a:sx n="74" d="100"/>
          <a:sy n="74" d="100"/>
        </p:scale>
        <p:origin x="-1188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D32606-A7AA-43F5-8E52-8BBFB6208517}" type="datetimeFigureOut">
              <a:rPr lang="en-IN" smtClean="0"/>
              <a:t>05-04-2017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F96DF-7F27-468C-99A5-1BA7367136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004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575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8" t="4345" r="1409" b="7976"/>
          <a:stretch/>
        </p:blipFill>
        <p:spPr>
          <a:xfrm>
            <a:off x="-457200" y="0"/>
            <a:ext cx="105156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600200" y="2590800"/>
            <a:ext cx="2968043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3856099" y="3244334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Aharoni" pitchFamily="2" charset="-79"/>
                <a:cs typeface="Aharoni" pitchFamily="2" charset="-79"/>
              </a:rPr>
              <a:t>HTML TAGS</a:t>
            </a:r>
          </a:p>
        </p:txBody>
      </p:sp>
    </p:spTree>
    <p:extLst>
      <p:ext uri="{BB962C8B-B14F-4D97-AF65-F5344CB8AC3E}">
        <p14:creationId xmlns:p14="http://schemas.microsoft.com/office/powerpoint/2010/main" val="152787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3" t="3842" r="2958" b="6473"/>
          <a:stretch/>
        </p:blipFill>
        <p:spPr>
          <a:xfrm>
            <a:off x="-1676400" y="0"/>
            <a:ext cx="12796100" cy="6857999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685800" y="2590800"/>
            <a:ext cx="4035850" cy="76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76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96400" cy="7010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95400" y="543580"/>
            <a:ext cx="6440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 smtClean="0">
                <a:solidFill>
                  <a:schemeClr val="bg1"/>
                </a:solidFill>
              </a:rPr>
              <a:t>PROCEDURE  FOLLOWED  IN  THE  PROJECT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1001" y="1905000"/>
            <a:ext cx="822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>
                <a:solidFill>
                  <a:schemeClr val="bg1"/>
                </a:solidFill>
              </a:rPr>
              <a:t>STEP 1: Develop a data set of spoilers gathered using automatic classifiers using machine learning techniques.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5684" y="3423634"/>
            <a:ext cx="8672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solidFill>
                  <a:schemeClr val="bg1"/>
                </a:solidFill>
              </a:rPr>
              <a:t>STEP 2: Using Support vector Machines and Natural language </a:t>
            </a:r>
          </a:p>
          <a:p>
            <a:r>
              <a:rPr lang="en-IN" sz="2400" dirty="0" smtClean="0">
                <a:solidFill>
                  <a:schemeClr val="bg1"/>
                </a:solidFill>
              </a:rPr>
              <a:t>processing, we develop Metadata- based features that substantially </a:t>
            </a:r>
          </a:p>
          <a:p>
            <a:r>
              <a:rPr lang="en-IN" sz="2400" dirty="0" smtClean="0">
                <a:solidFill>
                  <a:schemeClr val="bg1"/>
                </a:solidFill>
              </a:rPr>
              <a:t>improve performance on spoiler detection task. 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64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" t="4123" r="-1" b="11195"/>
          <a:stretch/>
        </p:blipFill>
        <p:spPr>
          <a:xfrm>
            <a:off x="-157766" y="228600"/>
            <a:ext cx="9296400" cy="6477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0" y="1371600"/>
            <a:ext cx="9138634" cy="20955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53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728" b="24554"/>
          <a:stretch/>
        </p:blipFill>
        <p:spPr>
          <a:xfrm>
            <a:off x="0" y="-304800"/>
            <a:ext cx="9144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15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" t="3968" r="1476" b="10260"/>
          <a:stretch/>
        </p:blipFill>
        <p:spPr bwMode="auto">
          <a:xfrm>
            <a:off x="-8965" y="381000"/>
            <a:ext cx="9260541" cy="6468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14726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1" t="3853" r="1126" b="11562"/>
          <a:stretch/>
        </p:blipFill>
        <p:spPr bwMode="auto">
          <a:xfrm>
            <a:off x="0" y="0"/>
            <a:ext cx="92964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1147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0" r="17723" b="10328"/>
          <a:stretch/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785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0" t="21875" r="20627" b="8803"/>
          <a:stretch/>
        </p:blipFill>
        <p:spPr bwMode="auto">
          <a:xfrm>
            <a:off x="609600" y="304800"/>
            <a:ext cx="7758953" cy="57568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2977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964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8600" y="381000"/>
            <a:ext cx="8229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We create </a:t>
            </a:r>
            <a:r>
              <a:rPr lang="en-US" sz="2400" dirty="0">
                <a:solidFill>
                  <a:schemeClr val="bg1"/>
                </a:solidFill>
              </a:rPr>
              <a:t>a balanced dataset (an </a:t>
            </a:r>
            <a:r>
              <a:rPr lang="en-US" sz="2400" dirty="0" smtClean="0">
                <a:solidFill>
                  <a:schemeClr val="bg1"/>
                </a:solidFill>
              </a:rPr>
              <a:t>equal number </a:t>
            </a:r>
            <a:r>
              <a:rPr lang="en-US" sz="2400" dirty="0">
                <a:solidFill>
                  <a:schemeClr val="bg1"/>
                </a:solidFill>
              </a:rPr>
              <a:t>of spoiler </a:t>
            </a:r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and </a:t>
            </a:r>
            <a:r>
              <a:rPr lang="en-US" sz="2400" dirty="0">
                <a:solidFill>
                  <a:schemeClr val="bg1"/>
                </a:solidFill>
              </a:rPr>
              <a:t>non-spoiler sentences). </a:t>
            </a:r>
          </a:p>
        </p:txBody>
      </p:sp>
      <p:sp>
        <p:nvSpPr>
          <p:cNvPr id="4" name="Rectangle 3"/>
          <p:cNvSpPr/>
          <p:nvPr/>
        </p:nvSpPr>
        <p:spPr>
          <a:xfrm>
            <a:off x="381000" y="1676400"/>
            <a:ext cx="6477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 Unigram </a:t>
            </a:r>
            <a:r>
              <a:rPr lang="en-US" sz="2400" dirty="0">
                <a:solidFill>
                  <a:schemeClr val="bg1"/>
                </a:solidFill>
              </a:rPr>
              <a:t>uses only single word tokens from the </a:t>
            </a:r>
            <a:r>
              <a:rPr lang="en-US" sz="2400" dirty="0" smtClean="0">
                <a:solidFill>
                  <a:schemeClr val="bg1"/>
                </a:solidFill>
              </a:rPr>
              <a:t>original</a:t>
            </a:r>
            <a:r>
              <a:rPr lang="en-IN" sz="2400" dirty="0" smtClean="0">
                <a:solidFill>
                  <a:schemeClr val="bg1"/>
                </a:solidFill>
              </a:rPr>
              <a:t>sentence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3124200"/>
            <a:ext cx="8610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Stem </a:t>
            </a:r>
            <a:r>
              <a:rPr lang="en-US" sz="2400" dirty="0">
                <a:solidFill>
                  <a:schemeClr val="bg1"/>
                </a:solidFill>
              </a:rPr>
              <a:t>uses only single word tokens, but reduces each token</a:t>
            </a:r>
          </a:p>
          <a:p>
            <a:r>
              <a:rPr lang="en-US" sz="2400" dirty="0">
                <a:solidFill>
                  <a:schemeClr val="bg1"/>
                </a:solidFill>
              </a:rPr>
              <a:t>to a stem (Porter, 1980) of each unigram (i.e., “runs”</a:t>
            </a:r>
          </a:p>
          <a:p>
            <a:r>
              <a:rPr lang="en-US" sz="2400" dirty="0">
                <a:solidFill>
                  <a:schemeClr val="bg1"/>
                </a:solidFill>
              </a:rPr>
              <a:t>becomes “run” and “quicker” becomes “quick”); </a:t>
            </a:r>
            <a:r>
              <a:rPr lang="en-US" sz="2400" dirty="0" smtClean="0">
                <a:solidFill>
                  <a:schemeClr val="bg1"/>
                </a:solidFill>
              </a:rPr>
              <a:t>and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 Bigram </a:t>
            </a:r>
            <a:r>
              <a:rPr lang="en-US" sz="2400" dirty="0">
                <a:solidFill>
                  <a:schemeClr val="bg1"/>
                </a:solidFill>
              </a:rPr>
              <a:t>uses all consecutive pairs of tokens from the original</a:t>
            </a:r>
          </a:p>
          <a:p>
            <a:r>
              <a:rPr lang="en-US" sz="2400" dirty="0">
                <a:solidFill>
                  <a:schemeClr val="bg1"/>
                </a:solidFill>
              </a:rPr>
              <a:t>sentence. This results in a much larger feature space,</a:t>
            </a:r>
          </a:p>
          <a:p>
            <a:r>
              <a:rPr lang="en-US" sz="2400" dirty="0">
                <a:solidFill>
                  <a:schemeClr val="bg1"/>
                </a:solidFill>
              </a:rPr>
              <a:t>but can capture important contextual information lost to the</a:t>
            </a:r>
          </a:p>
          <a:p>
            <a:r>
              <a:rPr lang="en-IN" sz="2400" dirty="0">
                <a:solidFill>
                  <a:schemeClr val="bg1"/>
                </a:solidFill>
              </a:rPr>
              <a:t>“bag of words” model.</a:t>
            </a:r>
          </a:p>
        </p:txBody>
      </p:sp>
    </p:spTree>
    <p:extLst>
      <p:ext uri="{BB962C8B-B14F-4D97-AF65-F5344CB8AC3E}">
        <p14:creationId xmlns:p14="http://schemas.microsoft.com/office/powerpoint/2010/main" val="425944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66800" y="1219200"/>
            <a:ext cx="71193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 smtClean="0">
                <a:solidFill>
                  <a:schemeClr val="bg2">
                    <a:lumMod val="90000"/>
                  </a:schemeClr>
                </a:solidFill>
              </a:rPr>
              <a:t>Google Chrome Spoiler Detectors</a:t>
            </a:r>
            <a:endParaRPr lang="en-IN" sz="40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800" y="1143000"/>
            <a:ext cx="80010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What is a spoiler?</a:t>
            </a:r>
          </a:p>
          <a:p>
            <a:endParaRPr lang="en-US" sz="2000" dirty="0" smtClean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Critical </a:t>
            </a:r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plot information about works of fiction </a:t>
            </a:r>
            <a:r>
              <a:rPr lang="en-US" sz="20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that </a:t>
            </a:r>
            <a:r>
              <a:rPr lang="en-IN" sz="20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“spoil</a:t>
            </a:r>
            <a:r>
              <a:rPr lang="en-IN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” a viewer’s </a:t>
            </a:r>
            <a:r>
              <a:rPr lang="en-IN" sz="20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enjoyment.</a:t>
            </a:r>
          </a:p>
          <a:p>
            <a:endParaRPr lang="en-IN" sz="2000" dirty="0" smtClean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IN" sz="200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We deal with the spoilers in the field of entertainment.</a:t>
            </a:r>
          </a:p>
        </p:txBody>
      </p:sp>
    </p:spTree>
    <p:extLst>
      <p:ext uri="{BB962C8B-B14F-4D97-AF65-F5344CB8AC3E}">
        <p14:creationId xmlns:p14="http://schemas.microsoft.com/office/powerpoint/2010/main" val="80998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964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1000" y="533400"/>
            <a:ext cx="3656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FEATURES FOR DETECTING SPOILERS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16416" y="1143000"/>
            <a:ext cx="766078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Genre :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Media </a:t>
            </a:r>
            <a:r>
              <a:rPr lang="en-US" dirty="0">
                <a:solidFill>
                  <a:schemeClr val="bg1"/>
                </a:solidFill>
              </a:rPr>
              <a:t>are often sorted by genre; IMDb categorizes </a:t>
            </a:r>
            <a:r>
              <a:rPr lang="en-US" dirty="0" smtClean="0">
                <a:solidFill>
                  <a:schemeClr val="bg1"/>
                </a:solidFill>
              </a:rPr>
              <a:t>every movie </a:t>
            </a:r>
            <a:r>
              <a:rPr lang="en-US" dirty="0">
                <a:solidFill>
                  <a:schemeClr val="bg1"/>
                </a:solidFill>
              </a:rPr>
              <a:t>and television </a:t>
            </a:r>
            <a:r>
              <a:rPr lang="en-US" dirty="0" smtClean="0">
                <a:solidFill>
                  <a:schemeClr val="bg1"/>
                </a:solidFill>
              </a:rPr>
              <a:t> show </a:t>
            </a:r>
            <a:r>
              <a:rPr lang="en-US" dirty="0">
                <a:solidFill>
                  <a:schemeClr val="bg1"/>
                </a:solidFill>
              </a:rPr>
              <a:t>into a set of overlapping </a:t>
            </a:r>
            <a:r>
              <a:rPr lang="en-US" dirty="0" smtClean="0">
                <a:solidFill>
                  <a:schemeClr val="bg1"/>
                </a:solidFill>
              </a:rPr>
              <a:t>categories. This </a:t>
            </a:r>
            <a:r>
              <a:rPr lang="en-US" dirty="0">
                <a:solidFill>
                  <a:schemeClr val="bg1"/>
                </a:solidFill>
              </a:rPr>
              <a:t>can be a reflection of the target audience (“Family” </a:t>
            </a:r>
            <a:r>
              <a:rPr lang="en-US" dirty="0" smtClean="0">
                <a:solidFill>
                  <a:schemeClr val="bg1"/>
                </a:solidFill>
              </a:rPr>
              <a:t>or “Adult</a:t>
            </a:r>
            <a:r>
              <a:rPr lang="en-US" dirty="0">
                <a:solidFill>
                  <a:schemeClr val="bg1"/>
                </a:solidFill>
              </a:rPr>
              <a:t>”), the subject (“Crime” or “Sci-Fi”), or the way the</a:t>
            </a:r>
          </a:p>
          <a:p>
            <a:r>
              <a:rPr lang="en-US" dirty="0">
                <a:solidFill>
                  <a:schemeClr val="bg1"/>
                </a:solidFill>
              </a:rPr>
              <a:t>subject is presented (“Comedy” or “Short</a:t>
            </a:r>
            <a:r>
              <a:rPr lang="en-US" dirty="0" smtClean="0">
                <a:solidFill>
                  <a:schemeClr val="bg1"/>
                </a:solidFill>
              </a:rPr>
              <a:t>”).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IN" dirty="0" smtClean="0">
                <a:solidFill>
                  <a:schemeClr val="bg1"/>
                </a:solidFill>
              </a:rPr>
              <a:t>Length: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length of a work serves as a useful indicator of whether </a:t>
            </a:r>
            <a:r>
              <a:rPr lang="en-US" dirty="0" smtClean="0">
                <a:solidFill>
                  <a:schemeClr val="bg1"/>
                </a:solidFill>
              </a:rPr>
              <a:t>it is </a:t>
            </a:r>
            <a:r>
              <a:rPr lang="en-US" dirty="0">
                <a:solidFill>
                  <a:schemeClr val="bg1"/>
                </a:solidFill>
              </a:rPr>
              <a:t>likely to have a spoiler. As seen in Figure 1a, longer </a:t>
            </a:r>
            <a:r>
              <a:rPr lang="en-US" dirty="0" smtClean="0">
                <a:solidFill>
                  <a:schemeClr val="bg1"/>
                </a:solidFill>
              </a:rPr>
              <a:t>works are </a:t>
            </a:r>
            <a:r>
              <a:rPr lang="en-US" dirty="0">
                <a:solidFill>
                  <a:schemeClr val="bg1"/>
                </a:solidFill>
              </a:rPr>
              <a:t>more likely to have a spoiler than shorter works. </a:t>
            </a:r>
            <a:r>
              <a:rPr lang="en-US" dirty="0" smtClean="0">
                <a:solidFill>
                  <a:schemeClr val="bg1"/>
                </a:solidFill>
              </a:rPr>
              <a:t>This is </a:t>
            </a:r>
            <a:r>
              <a:rPr lang="en-US" dirty="0">
                <a:solidFill>
                  <a:schemeClr val="bg1"/>
                </a:solidFill>
              </a:rPr>
              <a:t>a function both of format and genre. First, length is </a:t>
            </a:r>
            <a:r>
              <a:rPr lang="en-US" dirty="0" smtClean="0">
                <a:solidFill>
                  <a:schemeClr val="bg1"/>
                </a:solidFill>
              </a:rPr>
              <a:t>often </a:t>
            </a:r>
            <a:r>
              <a:rPr lang="en-US" dirty="0">
                <a:solidFill>
                  <a:schemeClr val="bg1"/>
                </a:solidFill>
              </a:rPr>
              <a:t>correlated with genre; comedies are more likely to be thirty</a:t>
            </a:r>
          </a:p>
          <a:p>
            <a:r>
              <a:rPr lang="en-US" dirty="0">
                <a:solidFill>
                  <a:schemeClr val="bg1"/>
                </a:solidFill>
              </a:rPr>
              <a:t>minutes, while dramas are more likely to be one hour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First Aired</a:t>
            </a:r>
          </a:p>
          <a:p>
            <a:r>
              <a:rPr lang="en-US" dirty="0">
                <a:solidFill>
                  <a:schemeClr val="bg1"/>
                </a:solidFill>
              </a:rPr>
              <a:t>Because TV Tropes concerns all media, not just recent productions,</a:t>
            </a:r>
          </a:p>
          <a:p>
            <a:r>
              <a:rPr lang="en-US" dirty="0">
                <a:solidFill>
                  <a:schemeClr val="bg1"/>
                </a:solidFill>
              </a:rPr>
              <a:t>there is a diverse range of works discussed on the</a:t>
            </a:r>
          </a:p>
          <a:p>
            <a:r>
              <a:rPr lang="en-US" dirty="0">
                <a:solidFill>
                  <a:schemeClr val="bg1"/>
                </a:solidFill>
              </a:rPr>
              <a:t>site. If the algorithm knows when the work was created, it can</a:t>
            </a:r>
          </a:p>
          <a:p>
            <a:r>
              <a:rPr lang="en-US" dirty="0">
                <a:solidFill>
                  <a:schemeClr val="bg1"/>
                </a:solidFill>
              </a:rPr>
              <a:t>better replicate the collective decision about which sentences</a:t>
            </a:r>
          </a:p>
          <a:p>
            <a:r>
              <a:rPr lang="en-IN" dirty="0">
                <a:solidFill>
                  <a:schemeClr val="bg1"/>
                </a:solidFill>
              </a:rPr>
              <a:t>are spoilers or not.</a:t>
            </a:r>
            <a:endParaRPr lang="en-IN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023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40" b="10409"/>
          <a:stretch/>
        </p:blipFill>
        <p:spPr bwMode="auto">
          <a:xfrm>
            <a:off x="0" y="-33619"/>
            <a:ext cx="10363200" cy="72031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4034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Image result for how does machine learning 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372600" cy="701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20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45584"/>
            <a:ext cx="9372600" cy="7239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33400" y="381000"/>
            <a:ext cx="8610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‘Support Vector Machines’ is like a sharp knife – it works on smaller datasets, but on them, it can be much more stronger and powerful in building models.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33400" y="1828800"/>
            <a:ext cx="8610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“Support Vector Machine” (SVM) is a supervised machine learning algorithm which can be used for both classification or regression </a:t>
            </a:r>
            <a:r>
              <a:rPr lang="en-US" sz="2400" dirty="0" smtClean="0">
                <a:solidFill>
                  <a:schemeClr val="bg1"/>
                </a:solidFill>
              </a:rPr>
              <a:t>challenges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33400" y="2967335"/>
            <a:ext cx="8610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In </a:t>
            </a:r>
            <a:r>
              <a:rPr lang="en-US" sz="2400" dirty="0">
                <a:solidFill>
                  <a:schemeClr val="bg1"/>
                </a:solidFill>
              </a:rPr>
              <a:t>Python, scikit-learn is a widely used library for implementing machine learning algorithms, SVM is also available in scikit-learn library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4953000"/>
            <a:ext cx="8610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 </a:t>
            </a:r>
            <a:r>
              <a:rPr lang="en-US" sz="2400" dirty="0" smtClean="0">
                <a:solidFill>
                  <a:schemeClr val="bg1"/>
                </a:solidFill>
              </a:rPr>
              <a:t>We </a:t>
            </a:r>
            <a:r>
              <a:rPr lang="en-US" sz="2400" dirty="0">
                <a:solidFill>
                  <a:schemeClr val="bg1"/>
                </a:solidFill>
              </a:rPr>
              <a:t>plot each data item as a point in n-dimensional space (where n is number of features you have) with the value of each feature being the value of a particular coordinate.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8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Image result for support vector mach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919" y="2209800"/>
            <a:ext cx="9229725" cy="417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00" y="634425"/>
            <a:ext cx="5086777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IN" sz="3200" dirty="0" smtClean="0"/>
              <a:t>SUPPORT VECTOR MACHINES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21608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01" r="34084" b="11362"/>
          <a:stretch/>
        </p:blipFill>
        <p:spPr>
          <a:xfrm>
            <a:off x="-26832" y="-76200"/>
            <a:ext cx="9170831" cy="711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5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964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19200" y="2438400"/>
            <a:ext cx="40943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 smtClean="0">
                <a:solidFill>
                  <a:schemeClr val="bg1"/>
                </a:solidFill>
              </a:rPr>
              <a:t>	          THE END</a:t>
            </a:r>
            <a:endParaRPr lang="en-IN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12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28600" y="0"/>
            <a:ext cx="83820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endParaRPr lang="en-IN" sz="2800" b="1" dirty="0" smtClean="0"/>
          </a:p>
          <a:p>
            <a:pPr marL="285750" indent="-285750">
              <a:buFont typeface="Arial" pitchFamily="34" charset="0"/>
              <a:buChar char="•"/>
            </a:pPr>
            <a:endParaRPr lang="en-IN" sz="2800" b="1" dirty="0"/>
          </a:p>
          <a:p>
            <a:r>
              <a:rPr lang="en-IN" sz="2800" b="1" dirty="0" smtClean="0">
                <a:solidFill>
                  <a:schemeClr val="bg1"/>
                </a:solidFill>
              </a:rPr>
              <a:t>    THE NEED FOR AUTOMATIC SPOILER DETECTION</a:t>
            </a:r>
            <a:endParaRPr lang="en-IN" sz="2800" b="1" dirty="0">
              <a:solidFill>
                <a:schemeClr val="bg1"/>
              </a:solidFill>
            </a:endParaRPr>
          </a:p>
          <a:p>
            <a:r>
              <a:rPr lang="en-IN" dirty="0"/>
              <a:t>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“</a:t>
            </a:r>
            <a:r>
              <a:rPr lang="en-US" sz="2000" dirty="0">
                <a:solidFill>
                  <a:schemeClr val="bg2"/>
                </a:solidFill>
              </a:rPr>
              <a:t>Spoilers” have the potential to kill the joy of an entertainment</a:t>
            </a:r>
          </a:p>
          <a:p>
            <a:r>
              <a:rPr lang="en-US" sz="2000" dirty="0">
                <a:solidFill>
                  <a:schemeClr val="bg2"/>
                </a:solidFill>
              </a:rPr>
              <a:t>Experience.</a:t>
            </a:r>
            <a:endParaRPr lang="en-IN" sz="2000" dirty="0">
              <a:solidFill>
                <a:schemeClr val="bg2"/>
              </a:solidFill>
            </a:endParaRPr>
          </a:p>
          <a:p>
            <a:endParaRPr lang="en-IN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46" b="2631"/>
          <a:stretch/>
        </p:blipFill>
        <p:spPr bwMode="auto">
          <a:xfrm>
            <a:off x="6110288" y="2857499"/>
            <a:ext cx="3033712" cy="3940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629400" y="2554545"/>
            <a:ext cx="2008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>
                <a:solidFill>
                  <a:schemeClr val="bg1"/>
                </a:solidFill>
                <a:latin typeface="Aparajita" pitchFamily="34" charset="0"/>
                <a:cs typeface="Aparajita" pitchFamily="34" charset="0"/>
              </a:rPr>
              <a:t>GOT   SPOILER</a:t>
            </a:r>
            <a:endParaRPr lang="en-IN" sz="2400" b="1" dirty="0">
              <a:solidFill>
                <a:schemeClr val="bg1"/>
              </a:solidFill>
              <a:latin typeface="Aparajita" pitchFamily="34" charset="0"/>
              <a:cs typeface="Aparajita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2266" y1="14167" x2="37031" y2="43611"/>
                        <a14:backgroundMark x1="32109" y1="50972" x2="18984" y2="67917"/>
                        <a14:backgroundMark x1="38047" y1="48889" x2="38047" y2="48889"/>
                        <a14:backgroundMark x1="39141" y1="55972" x2="39141" y2="55972"/>
                        <a14:backgroundMark x1="39141" y1="55972" x2="39141" y2="55972"/>
                        <a14:backgroundMark x1="68359" y1="25556" x2="68359" y2="25556"/>
                        <a14:backgroundMark x1="61953" y1="14583" x2="74063" y2="39583"/>
                        <a14:backgroundMark x1="40625" y1="55972" x2="37188" y2="44861"/>
                        <a14:backgroundMark x1="68516" y1="28750" x2="64922" y2="54444"/>
                        <a14:backgroundMark x1="64766" y1="58472" x2="78828" y2="57917"/>
                        <a14:backgroundMark x1="44297" y1="14861" x2="42969" y2="18056"/>
                        <a14:backgroundMark x1="45703" y1="14583" x2="46875" y2="13889"/>
                        <a14:backgroundMark x1="77469" y1="19080" x2="84372" y2="502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0" y="3923056"/>
            <a:ext cx="4334934" cy="24384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200" y="5715000"/>
            <a:ext cx="365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400" dirty="0" smtClean="0">
              <a:solidFill>
                <a:schemeClr val="bg1"/>
              </a:solidFill>
            </a:endParaRPr>
          </a:p>
          <a:p>
            <a:r>
              <a:rPr lang="en-IN" sz="2400" dirty="0" smtClean="0">
                <a:solidFill>
                  <a:schemeClr val="bg1"/>
                </a:solidFill>
              </a:rPr>
              <a:t>My dad was my ghost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600" y="2554600"/>
            <a:ext cx="39320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2000" dirty="0" smtClean="0">
                <a:solidFill>
                  <a:schemeClr val="bg1"/>
                </a:solidFill>
              </a:rPr>
              <a:t>Is it important to detect spoilers?</a:t>
            </a:r>
          </a:p>
          <a:p>
            <a:pPr marL="285750" indent="-285750">
              <a:buFont typeface="Arial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scope of the project</a:t>
            </a:r>
          </a:p>
        </p:txBody>
      </p:sp>
    </p:spTree>
    <p:extLst>
      <p:ext uri="{BB962C8B-B14F-4D97-AF65-F5344CB8AC3E}">
        <p14:creationId xmlns:p14="http://schemas.microsoft.com/office/powerpoint/2010/main" val="82146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296400" cy="70104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137"/>
            <a:ext cx="4514850" cy="21717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2001" y="3200400"/>
            <a:ext cx="8229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 smtClean="0">
                <a:solidFill>
                  <a:schemeClr val="bg1"/>
                </a:solidFill>
              </a:rPr>
              <a:t>Our attempt is to automatically filter these spoilers using  some Machine Learning and Natural </a:t>
            </a:r>
          </a:p>
          <a:p>
            <a:pPr algn="ctr"/>
            <a:r>
              <a:rPr lang="en-IN" sz="2800" dirty="0" smtClean="0">
                <a:solidFill>
                  <a:schemeClr val="bg1"/>
                </a:solidFill>
              </a:rPr>
              <a:t>Language  processing techniques!</a:t>
            </a:r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0621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8600" y="1066800"/>
            <a:ext cx="8610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0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IN" sz="2000" dirty="0" smtClean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 </a:t>
            </a:r>
            <a:r>
              <a:rPr lang="en-IN" sz="2000" dirty="0" smtClean="0">
                <a:solidFill>
                  <a:schemeClr val="bg1"/>
                </a:solidFill>
              </a:rPr>
              <a:t>                                      </a:t>
            </a:r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8200" y="1066800"/>
            <a:ext cx="5425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solidFill>
                  <a:schemeClr val="bg1"/>
                </a:solidFill>
              </a:rPr>
              <a:t>             What were the previous attempts?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90600" y="2133600"/>
            <a:ext cx="601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2400" dirty="0" smtClean="0">
                <a:solidFill>
                  <a:schemeClr val="bg1"/>
                </a:solidFill>
              </a:rPr>
              <a:t>Policy for spoiler detection using manual annotation . </a:t>
            </a:r>
          </a:p>
          <a:p>
            <a:endParaRPr lang="en-IN" sz="2400" dirty="0">
              <a:solidFill>
                <a:schemeClr val="bg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IN" sz="2400" dirty="0" smtClean="0">
                <a:solidFill>
                  <a:schemeClr val="bg1"/>
                </a:solidFill>
              </a:rPr>
              <a:t>Spoiler detection using  transitivity and  narrative natures.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3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72600" cy="68875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" y="1066800"/>
            <a:ext cx="49285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 smtClean="0">
                <a:solidFill>
                  <a:schemeClr val="bg1"/>
                </a:solidFill>
              </a:rPr>
              <a:t>So, why is this project  different?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" y="1828800"/>
            <a:ext cx="6785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 smtClean="0">
                <a:solidFill>
                  <a:schemeClr val="bg1"/>
                </a:solidFill>
              </a:rPr>
              <a:t>And can we expect success from this project?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3104346"/>
            <a:ext cx="876175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TV Tropes</a:t>
            </a:r>
            <a:r>
              <a:rPr lang="en-US" sz="2800" dirty="0">
                <a:solidFill>
                  <a:schemeClr val="bg1"/>
                </a:solidFill>
              </a:rPr>
              <a:t> is a wiki that collects and expands descriptions </a:t>
            </a:r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and </a:t>
            </a:r>
            <a:r>
              <a:rPr lang="en-US" sz="2800" dirty="0">
                <a:solidFill>
                  <a:schemeClr val="bg1"/>
                </a:solidFill>
              </a:rPr>
              <a:t>examples on various </a:t>
            </a:r>
            <a:r>
              <a:rPr lang="en-US" sz="2800" dirty="0" smtClean="0">
                <a:solidFill>
                  <a:schemeClr val="bg1"/>
                </a:solidFill>
              </a:rPr>
              <a:t>conventions </a:t>
            </a:r>
            <a:r>
              <a:rPr lang="en-US" sz="2800" dirty="0">
                <a:solidFill>
                  <a:schemeClr val="bg1"/>
                </a:solidFill>
              </a:rPr>
              <a:t>and devices (</a:t>
            </a:r>
            <a:r>
              <a:rPr lang="en-US" sz="2800" b="1" dirty="0">
                <a:solidFill>
                  <a:schemeClr val="bg1"/>
                </a:solidFill>
              </a:rPr>
              <a:t>tropes</a:t>
            </a:r>
            <a:r>
              <a:rPr lang="en-US" sz="2800" dirty="0">
                <a:solidFill>
                  <a:schemeClr val="bg1"/>
                </a:solidFill>
              </a:rPr>
              <a:t>) </a:t>
            </a:r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found </a:t>
            </a:r>
            <a:r>
              <a:rPr lang="en-US" sz="2800" dirty="0">
                <a:solidFill>
                  <a:schemeClr val="bg1"/>
                </a:solidFill>
              </a:rPr>
              <a:t>within creative works.</a:t>
            </a:r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5" t="4007" r="3619" b="10777"/>
          <a:stretch/>
        </p:blipFill>
        <p:spPr>
          <a:xfrm>
            <a:off x="-45076" y="838200"/>
            <a:ext cx="9144000" cy="6019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242" y="-76200"/>
            <a:ext cx="3810000" cy="1219200"/>
          </a:xfrm>
          <a:prstGeom prst="rect">
            <a:avLst/>
          </a:prstGeom>
        </p:spPr>
      </p:pic>
      <p:sp>
        <p:nvSpPr>
          <p:cNvPr id="5" name="Arc 4"/>
          <p:cNvSpPr/>
          <p:nvPr/>
        </p:nvSpPr>
        <p:spPr>
          <a:xfrm>
            <a:off x="6858000" y="3200400"/>
            <a:ext cx="457200" cy="152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/>
          <p:cNvSpPr/>
          <p:nvPr/>
        </p:nvSpPr>
        <p:spPr>
          <a:xfrm>
            <a:off x="6629400" y="3200400"/>
            <a:ext cx="762000" cy="990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44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4" t="18097" r="30569" b="13985"/>
          <a:stretch/>
        </p:blipFill>
        <p:spPr>
          <a:xfrm>
            <a:off x="261870" y="304800"/>
            <a:ext cx="8610600" cy="58674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Oval 2"/>
          <p:cNvSpPr/>
          <p:nvPr/>
        </p:nvSpPr>
        <p:spPr>
          <a:xfrm>
            <a:off x="457200" y="1447800"/>
            <a:ext cx="76200" cy="76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Oval 3"/>
          <p:cNvSpPr/>
          <p:nvPr/>
        </p:nvSpPr>
        <p:spPr>
          <a:xfrm>
            <a:off x="1295400" y="2590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/>
          <p:cNvSpPr/>
          <p:nvPr/>
        </p:nvSpPr>
        <p:spPr>
          <a:xfrm>
            <a:off x="3429000" y="1219200"/>
            <a:ext cx="5715000" cy="1752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FF000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133600" y="3238500"/>
            <a:ext cx="3581400" cy="495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2014470" y="1910834"/>
            <a:ext cx="255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atin typeface="Aharoni" pitchFamily="2" charset="-79"/>
                <a:cs typeface="Aharoni" pitchFamily="2" charset="-79"/>
              </a:rPr>
              <a:t>HTML TAGS</a:t>
            </a:r>
            <a:endParaRPr lang="en-IN" dirty="0"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4088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6" t="8352" r="28310" b="1148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52400" y="2743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0" y="2438400"/>
            <a:ext cx="9144000" cy="12192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444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1178</TotalTime>
  <Words>551</Words>
  <Application>Microsoft Office PowerPoint</Application>
  <PresentationFormat>On-screen Show (4:3)</PresentationFormat>
  <Paragraphs>78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RuhiTaj R</dc:creator>
  <cp:lastModifiedBy>Hai</cp:lastModifiedBy>
  <cp:revision>33</cp:revision>
  <dcterms:created xsi:type="dcterms:W3CDTF">2006-08-16T00:00:00Z</dcterms:created>
  <dcterms:modified xsi:type="dcterms:W3CDTF">2017-04-05T12:05:02Z</dcterms:modified>
</cp:coreProperties>
</file>

<file path=docProps/thumbnail.jpeg>
</file>